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3E3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79651-78AA-4E70-8907-19CD9078C62F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DDA65-FD94-4101-8804-5781A837D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79651-78AA-4E70-8907-19CD9078C62F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DDA65-FD94-4101-8804-5781A837D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79651-78AA-4E70-8907-19CD9078C62F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DDA65-FD94-4101-8804-5781A837D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79651-78AA-4E70-8907-19CD9078C62F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DDA65-FD94-4101-8804-5781A837D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79651-78AA-4E70-8907-19CD9078C62F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DDA65-FD94-4101-8804-5781A837D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79651-78AA-4E70-8907-19CD9078C62F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DDA65-FD94-4101-8804-5781A837D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79651-78AA-4E70-8907-19CD9078C62F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DDA65-FD94-4101-8804-5781A837D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79651-78AA-4E70-8907-19CD9078C62F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DDA65-FD94-4101-8804-5781A837D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79651-78AA-4E70-8907-19CD9078C62F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DDA65-FD94-4101-8804-5781A837D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79651-78AA-4E70-8907-19CD9078C62F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DDA65-FD94-4101-8804-5781A837D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79651-78AA-4E70-8907-19CD9078C62F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DDA65-FD94-4101-8804-5781A837D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79651-78AA-4E70-8907-19CD9078C62F}" type="datetimeFigureOut">
              <a:rPr lang="en-US" smtClean="0"/>
              <a:pPr/>
              <a:t>1/31/2013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DDA65-FD94-4101-8804-5781A837D0D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bg1"/>
                </a:solidFill>
              </a:rPr>
              <a:t>Newark Recycled Paperboard Solutions offers its customers </a:t>
            </a:r>
            <a:r>
              <a:rPr lang="en-US" sz="1600" dirty="0" smtClean="0">
                <a:solidFill>
                  <a:srgbClr val="FFC000"/>
                </a:solidFill>
              </a:rPr>
              <a:t>countless capabilities in paperboard design</a:t>
            </a:r>
          </a:p>
          <a:p>
            <a:r>
              <a:rPr lang="en-US" sz="1600" dirty="0" smtClean="0">
                <a:solidFill>
                  <a:srgbClr val="FFC000"/>
                </a:solidFill>
              </a:rPr>
              <a:t>and functionality</a:t>
            </a:r>
            <a:r>
              <a:rPr lang="en-US" sz="1600" dirty="0" smtClean="0">
                <a:solidFill>
                  <a:schemeClr val="bg1"/>
                </a:solidFill>
              </a:rPr>
              <a:t>. This is achieved through expertise in product development, dedicated and skilled design professionals, and a desire to be a collaborative,  innovative and trusted business partner with our customers.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990600"/>
            <a:ext cx="9144000" cy="304800"/>
          </a:xfrm>
          <a:prstGeom prst="rect">
            <a:avLst/>
          </a:prstGeom>
          <a:solidFill>
            <a:srgbClr val="593E39"/>
          </a:solidFill>
          <a:ln>
            <a:solidFill>
              <a:srgbClr val="593E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bg1"/>
                </a:solidFill>
              </a:rPr>
              <a:t>Core Value Proposition     </a:t>
            </a:r>
          </a:p>
        </p:txBody>
      </p:sp>
      <p:sp>
        <p:nvSpPr>
          <p:cNvPr id="4" name="Rectangle 3"/>
          <p:cNvSpPr/>
          <p:nvPr/>
        </p:nvSpPr>
        <p:spPr>
          <a:xfrm>
            <a:off x="3581400" y="1002268"/>
            <a:ext cx="11513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Relevance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8600" y="1447800"/>
            <a:ext cx="2632516" cy="461664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593E39"/>
                </a:solidFill>
              </a:rPr>
              <a:t>Rising Phoenix</a:t>
            </a:r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>
              <a:solidFill>
                <a:srgbClr val="593E39"/>
              </a:solidFill>
            </a:endParaRPr>
          </a:p>
          <a:p>
            <a:r>
              <a:rPr lang="en-US" sz="1400" b="1" dirty="0" smtClean="0">
                <a:solidFill>
                  <a:srgbClr val="593E39"/>
                </a:solidFill>
              </a:rPr>
              <a:t>Refocused company</a:t>
            </a:r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r>
              <a:rPr lang="en-US" sz="1400" b="1" dirty="0" smtClean="0">
                <a:solidFill>
                  <a:srgbClr val="593E39"/>
                </a:solidFill>
              </a:rPr>
              <a:t>Trusted Business Partner</a:t>
            </a:r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b="1" dirty="0" smtClean="0"/>
          </a:p>
          <a:p>
            <a:r>
              <a:rPr lang="en-US" sz="1400" b="1" dirty="0" smtClean="0">
                <a:solidFill>
                  <a:srgbClr val="593E39"/>
                </a:solidFill>
              </a:rPr>
              <a:t>Collaborative </a:t>
            </a:r>
            <a:r>
              <a:rPr lang="en-US" sz="1400" b="1" dirty="0" smtClean="0">
                <a:solidFill>
                  <a:srgbClr val="593E39"/>
                </a:solidFill>
              </a:rPr>
              <a:t>Innovation</a:t>
            </a:r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r>
              <a:rPr lang="en-US" sz="1400" b="1" dirty="0" smtClean="0">
                <a:solidFill>
                  <a:srgbClr val="593E39"/>
                </a:solidFill>
              </a:rPr>
              <a:t>Sustainability</a:t>
            </a:r>
          </a:p>
        </p:txBody>
      </p:sp>
      <p:sp>
        <p:nvSpPr>
          <p:cNvPr id="6" name="Rectangle 5"/>
          <p:cNvSpPr/>
          <p:nvPr/>
        </p:nvSpPr>
        <p:spPr>
          <a:xfrm>
            <a:off x="2286000" y="1447800"/>
            <a:ext cx="67056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/>
              <a:t>Rebranded company in 2013 to support our strong determination to succeed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Debt Wire moved company from Negative to Positive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We are ready in every shape and form.</a:t>
            </a:r>
          </a:p>
          <a:p>
            <a:pPr>
              <a:buFont typeface="Arial" pitchFamily="34" charset="0"/>
              <a:buChar char="•"/>
            </a:pPr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New ownership has refocused company towards customer excellence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Employees use performance metrics for meeting customer’s goals 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“Can Do” culture/Ease of doing business/Willingness to be the best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Total commitment to quality, delivery and cost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Quick reaction times to customer and vendor requests</a:t>
            </a:r>
          </a:p>
          <a:p>
            <a:pPr>
              <a:buFont typeface="Arial" pitchFamily="34" charset="0"/>
              <a:buChar char="•"/>
            </a:pPr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We want our customers and vendors to think of us as their most trusted business partners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We want customers and vendors to know that we keep our commitments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We resolve to make customers and vendors aware immediately if there is a situation and offer them a solution</a:t>
            </a:r>
          </a:p>
          <a:p>
            <a:pPr>
              <a:buFont typeface="Arial" pitchFamily="34" charset="0"/>
              <a:buChar char="•"/>
            </a:pPr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Whatever a customer’s paperboard </a:t>
            </a:r>
            <a:r>
              <a:rPr lang="en-US" sz="1400" dirty="0" smtClean="0"/>
              <a:t>idea </a:t>
            </a:r>
            <a:r>
              <a:rPr lang="en-US" sz="1400" dirty="0" smtClean="0"/>
              <a:t>is, Newark is there to help.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We welcome our customers and vendors interaction 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Our </a:t>
            </a:r>
            <a:r>
              <a:rPr lang="en-US" sz="1400" dirty="0" smtClean="0"/>
              <a:t>knowledgeable </a:t>
            </a:r>
            <a:r>
              <a:rPr lang="en-US" sz="1400" dirty="0" smtClean="0"/>
              <a:t>solutions will </a:t>
            </a:r>
            <a:r>
              <a:rPr lang="en-US" sz="1400" dirty="0" smtClean="0"/>
              <a:t>help</a:t>
            </a:r>
            <a:r>
              <a:rPr lang="en-US" sz="1400" dirty="0" smtClean="0"/>
              <a:t> </a:t>
            </a:r>
            <a:r>
              <a:rPr lang="en-US" sz="1400" dirty="0" smtClean="0"/>
              <a:t>our customers and </a:t>
            </a:r>
            <a:r>
              <a:rPr lang="en-US" sz="1400" dirty="0" smtClean="0"/>
              <a:t>vendors</a:t>
            </a:r>
            <a:r>
              <a:rPr lang="en-US" sz="1400" dirty="0" smtClean="0"/>
              <a:t> grow</a:t>
            </a:r>
            <a:endParaRPr lang="en-US" sz="1400" dirty="0" smtClean="0"/>
          </a:p>
          <a:p>
            <a:pPr>
              <a:buFont typeface="Arial" pitchFamily="34" charset="0"/>
              <a:buChar char="•"/>
            </a:pPr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Not only do we </a:t>
            </a:r>
            <a:r>
              <a:rPr lang="en-US" sz="1400" dirty="0" smtClean="0"/>
              <a:t>recover, recycle and produce </a:t>
            </a:r>
            <a:r>
              <a:rPr lang="en-US" sz="1400" dirty="0" smtClean="0"/>
              <a:t>100% recycled paperboard, we </a:t>
            </a:r>
            <a:r>
              <a:rPr lang="en-US" sz="1400" dirty="0" smtClean="0"/>
              <a:t>also conduct our </a:t>
            </a:r>
            <a:r>
              <a:rPr lang="en-US" sz="1400" dirty="0" smtClean="0"/>
              <a:t>own</a:t>
            </a:r>
            <a:r>
              <a:rPr lang="en-US" sz="1400" dirty="0" smtClean="0"/>
              <a:t> </a:t>
            </a:r>
            <a:r>
              <a:rPr lang="en-US" sz="1400" dirty="0" smtClean="0"/>
              <a:t>sustainable practices in our offices and facilities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Newark is self-sustaining.  We recover and recycle paper thus providing our facilities with all their raw material needs.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Our sustainability team is ready to provide customers with proven statistics</a:t>
            </a:r>
          </a:p>
          <a:p>
            <a:pPr>
              <a:buFont typeface="Arial" pitchFamily="34" charset="0"/>
              <a:buChar char="•"/>
            </a:pPr>
            <a:endParaRPr lang="en-US" sz="14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575131"/>
            <a:ext cx="2632516" cy="5355312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sz="1600" b="1" dirty="0" smtClean="0"/>
          </a:p>
          <a:p>
            <a:endParaRPr lang="en-US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>
              <a:solidFill>
                <a:srgbClr val="593E39"/>
              </a:solidFill>
            </a:endParaRPr>
          </a:p>
          <a:p>
            <a:r>
              <a:rPr lang="en-US" sz="1400" b="1" dirty="0" smtClean="0">
                <a:solidFill>
                  <a:srgbClr val="593E39"/>
                </a:solidFill>
              </a:rPr>
              <a:t>Flexibility</a:t>
            </a:r>
          </a:p>
          <a:p>
            <a:endParaRPr lang="en-US" sz="1400" dirty="0" smtClean="0"/>
          </a:p>
          <a:p>
            <a:endParaRPr lang="en-US" sz="1400" dirty="0" smtClean="0"/>
          </a:p>
          <a:p>
            <a:r>
              <a:rPr lang="en-US" sz="1400" b="1" dirty="0" smtClean="0">
                <a:solidFill>
                  <a:srgbClr val="593E39"/>
                </a:solidFill>
              </a:rPr>
              <a:t>Diverse</a:t>
            </a:r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b="1" dirty="0" smtClean="0"/>
          </a:p>
          <a:p>
            <a:r>
              <a:rPr lang="en-US" sz="1400" b="1" dirty="0" smtClean="0">
                <a:solidFill>
                  <a:srgbClr val="593E39"/>
                </a:solidFill>
              </a:rPr>
              <a:t>Quality</a:t>
            </a:r>
            <a:endParaRPr lang="en-US" sz="1400" b="1" dirty="0" smtClean="0">
              <a:solidFill>
                <a:srgbClr val="593E39"/>
              </a:solidFill>
            </a:endParaRPr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r>
              <a:rPr lang="en-US" sz="1400" b="1" dirty="0" smtClean="0">
                <a:solidFill>
                  <a:srgbClr val="593E39"/>
                </a:solidFill>
              </a:rPr>
              <a:t>Costs</a:t>
            </a:r>
          </a:p>
          <a:p>
            <a:endParaRPr lang="en-US" sz="1400" dirty="0" smtClean="0"/>
          </a:p>
          <a:p>
            <a:endParaRPr lang="en-US" sz="1400" dirty="0" smtClean="0"/>
          </a:p>
          <a:p>
            <a:r>
              <a:rPr lang="en-US" sz="1400" b="1" dirty="0" smtClean="0">
                <a:solidFill>
                  <a:srgbClr val="593E39"/>
                </a:solidFill>
              </a:rPr>
              <a:t>Delivery</a:t>
            </a:r>
            <a:r>
              <a:rPr lang="en-US" sz="1400" b="1" dirty="0" smtClean="0"/>
              <a:t>	</a:t>
            </a:r>
            <a:r>
              <a:rPr lang="en-US" sz="1400" dirty="0" smtClean="0"/>
              <a:t>				</a:t>
            </a:r>
            <a:endParaRPr lang="en-US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3324522" y="523518"/>
            <a:ext cx="5819478" cy="68941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Capacity for turning jobs quickly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Plants located in strategic areas in the US and Canada</a:t>
            </a:r>
          </a:p>
          <a:p>
            <a:pPr>
              <a:buFont typeface="Arial" pitchFamily="34" charset="0"/>
              <a:buChar char="•"/>
            </a:pPr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From recovery to numerous grades of paperboard to custom printed concrete tubes - we have the products and services our customers and vendors require</a:t>
            </a:r>
          </a:p>
          <a:p>
            <a:pPr>
              <a:buFont typeface="Arial" pitchFamily="34" charset="0"/>
              <a:buChar char="•"/>
            </a:pPr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Customer confidence in the quality of our products is of utmost importance to us. We want a customer to feel that we have done everything in our power </a:t>
            </a:r>
            <a:r>
              <a:rPr lang="en-US" sz="1400" dirty="0" smtClean="0"/>
              <a:t>to </a:t>
            </a:r>
            <a:r>
              <a:rPr lang="en-US" sz="1400" dirty="0" smtClean="0"/>
              <a:t>make certain that the product going out the door is what the customer </a:t>
            </a:r>
            <a:r>
              <a:rPr lang="en-US" sz="1400" dirty="0" smtClean="0"/>
              <a:t> expects or exceeds what they expect </a:t>
            </a:r>
            <a:endParaRPr lang="en-US" sz="1400" dirty="0" smtClean="0"/>
          </a:p>
          <a:p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It is our objective, through vigorous Operational Excellence and Cost Improvement Programs to make our products and services </a:t>
            </a:r>
            <a:r>
              <a:rPr lang="en-US" sz="1400" dirty="0" smtClean="0"/>
              <a:t>competitive to assure long-term growth</a:t>
            </a:r>
            <a:endParaRPr lang="en-US" sz="1400" dirty="0" smtClean="0"/>
          </a:p>
          <a:p>
            <a:pPr>
              <a:buFont typeface="Arial" pitchFamily="34" charset="0"/>
              <a:buChar char="•"/>
            </a:pPr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We are determined to improve our on-time delivery and supply our customers with reliable schedules. </a:t>
            </a:r>
            <a:r>
              <a:rPr lang="en-US" sz="1400" dirty="0" smtClean="0"/>
              <a:t>Internal and external metrics </a:t>
            </a:r>
            <a:r>
              <a:rPr lang="en-US" sz="1400" dirty="0" smtClean="0"/>
              <a:t>have been </a:t>
            </a:r>
            <a:r>
              <a:rPr lang="en-US" sz="1400" dirty="0" smtClean="0"/>
              <a:t>put into place</a:t>
            </a:r>
            <a:r>
              <a:rPr lang="en-US" sz="1400" dirty="0" smtClean="0"/>
              <a:t> </a:t>
            </a:r>
            <a:r>
              <a:rPr lang="en-US" sz="1400" dirty="0" smtClean="0"/>
              <a:t>and must be </a:t>
            </a:r>
            <a:r>
              <a:rPr lang="en-US" sz="1400" dirty="0" smtClean="0"/>
              <a:t>met to achieve this goal</a:t>
            </a:r>
            <a:endParaRPr lang="en-US" sz="1400" dirty="0" smtClean="0"/>
          </a:p>
          <a:p>
            <a:pPr>
              <a:buFont typeface="Arial" pitchFamily="34" charset="0"/>
              <a:buChar char="•"/>
            </a:pPr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9144000" cy="381000"/>
          </a:xfrm>
          <a:prstGeom prst="rect">
            <a:avLst/>
          </a:prstGeom>
          <a:solidFill>
            <a:srgbClr val="593E39"/>
          </a:solidFill>
          <a:ln>
            <a:solidFill>
              <a:srgbClr val="593E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bg1"/>
                </a:solidFill>
              </a:rPr>
              <a:t>Core Value Proposition    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361130" y="0"/>
            <a:ext cx="11346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Relevance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</TotalTime>
  <Words>336</Words>
  <Application>Microsoft Office PowerPoint</Application>
  <PresentationFormat>On-screen Show (4:3)</PresentationFormat>
  <Paragraphs>90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tng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Batchelor, Susanne</dc:creator>
  <cp:lastModifiedBy>Batchelor, Susanne</cp:lastModifiedBy>
  <cp:revision>72</cp:revision>
  <dcterms:created xsi:type="dcterms:W3CDTF">2013-01-23T17:25:21Z</dcterms:created>
  <dcterms:modified xsi:type="dcterms:W3CDTF">2013-01-31T20:30:43Z</dcterms:modified>
</cp:coreProperties>
</file>